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0" r:id="rId2"/>
    <p:sldId id="257" r:id="rId3"/>
    <p:sldId id="258" r:id="rId4"/>
    <p:sldId id="265" r:id="rId5"/>
    <p:sldId id="260" r:id="rId6"/>
    <p:sldId id="266" r:id="rId7"/>
    <p:sldId id="267" r:id="rId8"/>
    <p:sldId id="268" r:id="rId9"/>
    <p:sldId id="269" r:id="rId10"/>
    <p:sldId id="272" r:id="rId11"/>
    <p:sldId id="271" r:id="rId12"/>
    <p:sldId id="261" r:id="rId13"/>
    <p:sldId id="263" r:id="rId14"/>
    <p:sldId id="259" r:id="rId15"/>
    <p:sldId id="262" r:id="rId16"/>
  </p:sldIdLst>
  <p:sldSz cx="9144000" cy="6858000" type="screen4x3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477AF6-6771-4D96-8DFF-F6A0FF6E134E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22CDD6E-B1CB-4013-B379-587DE14BB2EC}">
      <dgm:prSet phldrT="[Text]"/>
      <dgm:spPr/>
      <dgm:t>
        <a:bodyPr/>
        <a:lstStyle/>
        <a:p>
          <a:r>
            <a:rPr lang="en-NZ" dirty="0" smtClean="0"/>
            <a:t>Refine school processes (refer MOE moderation series and TKI for more information)</a:t>
          </a:r>
          <a:endParaRPr lang="en-NZ" dirty="0"/>
        </a:p>
      </dgm:t>
    </dgm:pt>
    <dgm:pt modelId="{7CC24E00-5633-4C23-8DD2-BA0792117A86}" type="parTrans" cxnId="{AD07E2E9-A5CC-48F6-8EF6-2A6F44E5EE13}">
      <dgm:prSet/>
      <dgm:spPr/>
      <dgm:t>
        <a:bodyPr/>
        <a:lstStyle/>
        <a:p>
          <a:endParaRPr lang="en-NZ"/>
        </a:p>
      </dgm:t>
    </dgm:pt>
    <dgm:pt modelId="{415AC241-1654-468B-A9EC-F9AB35CA00C3}" type="sibTrans" cxnId="{AD07E2E9-A5CC-48F6-8EF6-2A6F44E5EE13}">
      <dgm:prSet/>
      <dgm:spPr/>
      <dgm:t>
        <a:bodyPr/>
        <a:lstStyle/>
        <a:p>
          <a:endParaRPr lang="en-NZ"/>
        </a:p>
      </dgm:t>
    </dgm:pt>
    <dgm:pt modelId="{0F66EFD6-F81A-45F6-85E3-3EC0B82BEB5A}">
      <dgm:prSet phldrT="[Text]"/>
      <dgm:spPr/>
      <dgm:t>
        <a:bodyPr/>
        <a:lstStyle/>
        <a:p>
          <a:r>
            <a:rPr lang="en-NZ" dirty="0" smtClean="0"/>
            <a:t>Increase participation of students in the moderation process</a:t>
          </a:r>
          <a:endParaRPr lang="en-NZ" dirty="0"/>
        </a:p>
      </dgm:t>
    </dgm:pt>
    <dgm:pt modelId="{4FCDC1A1-01B7-42B2-9034-F4EDA3955373}" type="parTrans" cxnId="{E1DF03E9-8468-4A7D-A586-2A18081BA20B}">
      <dgm:prSet/>
      <dgm:spPr/>
      <dgm:t>
        <a:bodyPr/>
        <a:lstStyle/>
        <a:p>
          <a:endParaRPr lang="en-NZ"/>
        </a:p>
      </dgm:t>
    </dgm:pt>
    <dgm:pt modelId="{AB1DDD34-23A4-4A94-B913-0F0DE0FA0DD4}" type="sibTrans" cxnId="{E1DF03E9-8468-4A7D-A586-2A18081BA20B}">
      <dgm:prSet/>
      <dgm:spPr/>
      <dgm:t>
        <a:bodyPr/>
        <a:lstStyle/>
        <a:p>
          <a:endParaRPr lang="en-NZ"/>
        </a:p>
      </dgm:t>
    </dgm:pt>
    <dgm:pt modelId="{289A17E5-21F8-4F77-A320-0FF72060D13C}">
      <dgm:prSet phldrT="[Text]"/>
      <dgm:spPr/>
      <dgm:t>
        <a:bodyPr/>
        <a:lstStyle/>
        <a:p>
          <a:r>
            <a:rPr lang="en-NZ" dirty="0" smtClean="0"/>
            <a:t>Work with clusters of schools in or beyond region to further improve moderation</a:t>
          </a:r>
          <a:endParaRPr lang="en-NZ" dirty="0"/>
        </a:p>
      </dgm:t>
    </dgm:pt>
    <dgm:pt modelId="{00D6A140-C6E9-4882-92B7-B8BA392F101F}" type="parTrans" cxnId="{86F615C8-37B1-481A-B931-62E6E5343535}">
      <dgm:prSet/>
      <dgm:spPr/>
      <dgm:t>
        <a:bodyPr/>
        <a:lstStyle/>
        <a:p>
          <a:endParaRPr lang="en-NZ"/>
        </a:p>
      </dgm:t>
    </dgm:pt>
    <dgm:pt modelId="{E82592BD-065A-4BA0-AFC8-897344D3A5E4}" type="sibTrans" cxnId="{86F615C8-37B1-481A-B931-62E6E5343535}">
      <dgm:prSet/>
      <dgm:spPr/>
      <dgm:t>
        <a:bodyPr/>
        <a:lstStyle/>
        <a:p>
          <a:endParaRPr lang="en-NZ"/>
        </a:p>
      </dgm:t>
    </dgm:pt>
    <dgm:pt modelId="{9D7C12CF-D79F-4FB9-871C-1388AB911A19}" type="pres">
      <dgm:prSet presAssocID="{AD477AF6-6771-4D96-8DFF-F6A0FF6E134E}" presName="arrowDiagram" presStyleCnt="0">
        <dgm:presLayoutVars>
          <dgm:chMax val="5"/>
          <dgm:dir/>
          <dgm:resizeHandles val="exact"/>
        </dgm:presLayoutVars>
      </dgm:prSet>
      <dgm:spPr/>
    </dgm:pt>
    <dgm:pt modelId="{DE03D05F-91D9-44D2-A476-90513652756F}" type="pres">
      <dgm:prSet presAssocID="{AD477AF6-6771-4D96-8DFF-F6A0FF6E134E}" presName="arrow" presStyleLbl="bgShp" presStyleIdx="0" presStyleCnt="1"/>
      <dgm:spPr/>
    </dgm:pt>
    <dgm:pt modelId="{D3E1B50D-9059-48CC-8AE7-D1D4C81F94B7}" type="pres">
      <dgm:prSet presAssocID="{AD477AF6-6771-4D96-8DFF-F6A0FF6E134E}" presName="arrowDiagram3" presStyleCnt="0"/>
      <dgm:spPr/>
    </dgm:pt>
    <dgm:pt modelId="{313C70FB-0859-43B2-83B4-A85E83D6D4A0}" type="pres">
      <dgm:prSet presAssocID="{322CDD6E-B1CB-4013-B379-587DE14BB2EC}" presName="bullet3a" presStyleLbl="node1" presStyleIdx="0" presStyleCnt="3"/>
      <dgm:spPr/>
    </dgm:pt>
    <dgm:pt modelId="{5D0DE5A0-C079-437F-B7B8-E85CD5D871AE}" type="pres">
      <dgm:prSet presAssocID="{322CDD6E-B1CB-4013-B379-587DE14BB2EC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F2789477-3908-466A-95F6-3B487E0A8A09}" type="pres">
      <dgm:prSet presAssocID="{0F66EFD6-F81A-45F6-85E3-3EC0B82BEB5A}" presName="bullet3b" presStyleLbl="node1" presStyleIdx="1" presStyleCnt="3"/>
      <dgm:spPr/>
    </dgm:pt>
    <dgm:pt modelId="{97311B9B-C661-4F72-8BE5-E95F7E3AD713}" type="pres">
      <dgm:prSet presAssocID="{0F66EFD6-F81A-45F6-85E3-3EC0B82BEB5A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C68DF166-3747-458D-9F5E-C49463766D5C}" type="pres">
      <dgm:prSet presAssocID="{289A17E5-21F8-4F77-A320-0FF72060D13C}" presName="bullet3c" presStyleLbl="node1" presStyleIdx="2" presStyleCnt="3"/>
      <dgm:spPr/>
    </dgm:pt>
    <dgm:pt modelId="{EB019201-EAEB-4809-B1AE-432B2D7BF4C7}" type="pres">
      <dgm:prSet presAssocID="{289A17E5-21F8-4F77-A320-0FF72060D13C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E1DF03E9-8468-4A7D-A586-2A18081BA20B}" srcId="{AD477AF6-6771-4D96-8DFF-F6A0FF6E134E}" destId="{0F66EFD6-F81A-45F6-85E3-3EC0B82BEB5A}" srcOrd="1" destOrd="0" parTransId="{4FCDC1A1-01B7-42B2-9034-F4EDA3955373}" sibTransId="{AB1DDD34-23A4-4A94-B913-0F0DE0FA0DD4}"/>
    <dgm:cxn modelId="{540F52B6-AADA-465A-A0F6-E1A77EC54271}" type="presOf" srcId="{0F66EFD6-F81A-45F6-85E3-3EC0B82BEB5A}" destId="{97311B9B-C661-4F72-8BE5-E95F7E3AD713}" srcOrd="0" destOrd="0" presId="urn:microsoft.com/office/officeart/2005/8/layout/arrow2"/>
    <dgm:cxn modelId="{AEEC5850-508E-4567-A97F-62967673C51F}" type="presOf" srcId="{289A17E5-21F8-4F77-A320-0FF72060D13C}" destId="{EB019201-EAEB-4809-B1AE-432B2D7BF4C7}" srcOrd="0" destOrd="0" presId="urn:microsoft.com/office/officeart/2005/8/layout/arrow2"/>
    <dgm:cxn modelId="{AD07E2E9-A5CC-48F6-8EF6-2A6F44E5EE13}" srcId="{AD477AF6-6771-4D96-8DFF-F6A0FF6E134E}" destId="{322CDD6E-B1CB-4013-B379-587DE14BB2EC}" srcOrd="0" destOrd="0" parTransId="{7CC24E00-5633-4C23-8DD2-BA0792117A86}" sibTransId="{415AC241-1654-468B-A9EC-F9AB35CA00C3}"/>
    <dgm:cxn modelId="{4D62161B-8C9F-4565-AFA8-1216B5376E4D}" type="presOf" srcId="{322CDD6E-B1CB-4013-B379-587DE14BB2EC}" destId="{5D0DE5A0-C079-437F-B7B8-E85CD5D871AE}" srcOrd="0" destOrd="0" presId="urn:microsoft.com/office/officeart/2005/8/layout/arrow2"/>
    <dgm:cxn modelId="{86F615C8-37B1-481A-B931-62E6E5343535}" srcId="{AD477AF6-6771-4D96-8DFF-F6A0FF6E134E}" destId="{289A17E5-21F8-4F77-A320-0FF72060D13C}" srcOrd="2" destOrd="0" parTransId="{00D6A140-C6E9-4882-92B7-B8BA392F101F}" sibTransId="{E82592BD-065A-4BA0-AFC8-897344D3A5E4}"/>
    <dgm:cxn modelId="{848119BF-5DEF-4041-B23D-7ED1D4E7B712}" type="presOf" srcId="{AD477AF6-6771-4D96-8DFF-F6A0FF6E134E}" destId="{9D7C12CF-D79F-4FB9-871C-1388AB911A19}" srcOrd="0" destOrd="0" presId="urn:microsoft.com/office/officeart/2005/8/layout/arrow2"/>
    <dgm:cxn modelId="{9AE652AC-2623-4ABA-82F7-0C884155FD06}" type="presParOf" srcId="{9D7C12CF-D79F-4FB9-871C-1388AB911A19}" destId="{DE03D05F-91D9-44D2-A476-90513652756F}" srcOrd="0" destOrd="0" presId="urn:microsoft.com/office/officeart/2005/8/layout/arrow2"/>
    <dgm:cxn modelId="{960BCAE2-9FF2-4A10-B417-9E7B04091232}" type="presParOf" srcId="{9D7C12CF-D79F-4FB9-871C-1388AB911A19}" destId="{D3E1B50D-9059-48CC-8AE7-D1D4C81F94B7}" srcOrd="1" destOrd="0" presId="urn:microsoft.com/office/officeart/2005/8/layout/arrow2"/>
    <dgm:cxn modelId="{67717A3D-4684-40A7-8F3B-6174170C6689}" type="presParOf" srcId="{D3E1B50D-9059-48CC-8AE7-D1D4C81F94B7}" destId="{313C70FB-0859-43B2-83B4-A85E83D6D4A0}" srcOrd="0" destOrd="0" presId="urn:microsoft.com/office/officeart/2005/8/layout/arrow2"/>
    <dgm:cxn modelId="{139615C4-E060-451A-87BF-396ACC152FE6}" type="presParOf" srcId="{D3E1B50D-9059-48CC-8AE7-D1D4C81F94B7}" destId="{5D0DE5A0-C079-437F-B7B8-E85CD5D871AE}" srcOrd="1" destOrd="0" presId="urn:microsoft.com/office/officeart/2005/8/layout/arrow2"/>
    <dgm:cxn modelId="{B9A30CAE-2C19-447B-80BC-93E38BF1C85D}" type="presParOf" srcId="{D3E1B50D-9059-48CC-8AE7-D1D4C81F94B7}" destId="{F2789477-3908-466A-95F6-3B487E0A8A09}" srcOrd="2" destOrd="0" presId="urn:microsoft.com/office/officeart/2005/8/layout/arrow2"/>
    <dgm:cxn modelId="{B55D141D-A34C-45D4-A864-0CEB0EC59841}" type="presParOf" srcId="{D3E1B50D-9059-48CC-8AE7-D1D4C81F94B7}" destId="{97311B9B-C661-4F72-8BE5-E95F7E3AD713}" srcOrd="3" destOrd="0" presId="urn:microsoft.com/office/officeart/2005/8/layout/arrow2"/>
    <dgm:cxn modelId="{D6360725-5D10-4C4F-B421-BF633DDAEC78}" type="presParOf" srcId="{D3E1B50D-9059-48CC-8AE7-D1D4C81F94B7}" destId="{C68DF166-3747-458D-9F5E-C49463766D5C}" srcOrd="4" destOrd="0" presId="urn:microsoft.com/office/officeart/2005/8/layout/arrow2"/>
    <dgm:cxn modelId="{FB245FEF-3011-4FCA-9681-AD1A9FAA5362}" type="presParOf" srcId="{D3E1B50D-9059-48CC-8AE7-D1D4C81F94B7}" destId="{EB019201-EAEB-4809-B1AE-432B2D7BF4C7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397177-D009-4898-B695-FC070E30C70A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NZ"/>
        </a:p>
      </dgm:t>
    </dgm:pt>
    <dgm:pt modelId="{B5CC8A3E-7857-4BD9-9AEF-31D4586C2379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NZ" dirty="0" smtClean="0"/>
            <a:t>High quality teacher judgments: appropriate, comparable and equitable</a:t>
          </a:r>
          <a:endParaRPr lang="en-NZ" dirty="0"/>
        </a:p>
      </dgm:t>
    </dgm:pt>
    <dgm:pt modelId="{0A6A4279-3CAA-4FD0-BE6C-376D45CE8505}" type="parTrans" cxnId="{A8F317CE-DE82-4570-B1DF-F840372DE375}">
      <dgm:prSet/>
      <dgm:spPr/>
      <dgm:t>
        <a:bodyPr/>
        <a:lstStyle/>
        <a:p>
          <a:endParaRPr lang="en-NZ"/>
        </a:p>
      </dgm:t>
    </dgm:pt>
    <dgm:pt modelId="{BF0FB4DC-C2FE-4A69-BD4D-A5A530EEA53C}" type="sibTrans" cxnId="{A8F317CE-DE82-4570-B1DF-F840372DE375}">
      <dgm:prSet/>
      <dgm:spPr/>
      <dgm:t>
        <a:bodyPr/>
        <a:lstStyle/>
        <a:p>
          <a:endParaRPr lang="en-NZ"/>
        </a:p>
      </dgm:t>
    </dgm:pt>
    <dgm:pt modelId="{F807A538-4D7F-46E4-864C-B53682F25AA7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NZ" dirty="0" smtClean="0"/>
            <a:t>Conversations about planning for </a:t>
          </a:r>
          <a:r>
            <a:rPr lang="en-NZ" dirty="0" smtClean="0">
              <a:solidFill>
                <a:schemeClr val="tx1"/>
              </a:solidFill>
            </a:rPr>
            <a:t>moderation</a:t>
          </a:r>
          <a:r>
            <a:rPr lang="en-NZ" dirty="0" smtClean="0"/>
            <a:t>, sharing expectations; collecting and analysing evidence of student learning </a:t>
          </a:r>
          <a:endParaRPr lang="en-NZ" dirty="0"/>
        </a:p>
      </dgm:t>
    </dgm:pt>
    <dgm:pt modelId="{E179F52D-CE18-4276-AE2D-C7D5625D021E}" type="parTrans" cxnId="{1C4858B7-E4CD-4C0E-99E7-F6B5ED9EAFAB}">
      <dgm:prSet/>
      <dgm:spPr/>
      <dgm:t>
        <a:bodyPr/>
        <a:lstStyle/>
        <a:p>
          <a:endParaRPr lang="en-NZ"/>
        </a:p>
      </dgm:t>
    </dgm:pt>
    <dgm:pt modelId="{62F576D0-896E-4651-91F5-4A0D29E01EC7}" type="sibTrans" cxnId="{1C4858B7-E4CD-4C0E-99E7-F6B5ED9EAFAB}">
      <dgm:prSet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NZ"/>
        </a:p>
      </dgm:t>
    </dgm:pt>
    <dgm:pt modelId="{0C153E98-B94E-4F5E-A113-E428A647EDCB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NZ" dirty="0" smtClean="0"/>
            <a:t>Comparison of that evidence against expectations, benchmarks or ‘standards’.</a:t>
          </a:r>
          <a:endParaRPr lang="en-NZ" dirty="0"/>
        </a:p>
      </dgm:t>
    </dgm:pt>
    <dgm:pt modelId="{22E3DF89-6643-4375-8570-929FD23ECAA1}" type="parTrans" cxnId="{138031AB-26AC-40E7-907E-CAAC40FBCC2B}">
      <dgm:prSet/>
      <dgm:spPr/>
      <dgm:t>
        <a:bodyPr/>
        <a:lstStyle/>
        <a:p>
          <a:endParaRPr lang="en-NZ"/>
        </a:p>
      </dgm:t>
    </dgm:pt>
    <dgm:pt modelId="{5A4E9CCD-2B2A-4FB9-B2B9-E424D550CCBA}" type="sibTrans" cxnId="{138031AB-26AC-40E7-907E-CAAC40FBCC2B}">
      <dgm:prSet/>
      <dgm:spPr>
        <a:solidFill>
          <a:schemeClr val="accent5"/>
        </a:solidFill>
      </dgm:spPr>
      <dgm:t>
        <a:bodyPr/>
        <a:lstStyle/>
        <a:p>
          <a:endParaRPr lang="en-NZ"/>
        </a:p>
      </dgm:t>
    </dgm:pt>
    <dgm:pt modelId="{102921EB-4676-47F9-85A6-87334C9F6FAB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NZ" dirty="0" smtClean="0"/>
            <a:t>Adjustment of judgments to align with common expectations, benchmarks or ‘standards’.</a:t>
          </a:r>
          <a:endParaRPr lang="en-NZ" dirty="0"/>
        </a:p>
      </dgm:t>
    </dgm:pt>
    <dgm:pt modelId="{8D049BCB-244A-4D7C-9BE3-3586177A39F3}" type="parTrans" cxnId="{198FB4B7-F57B-4F93-9F5D-53F50DA1D957}">
      <dgm:prSet/>
      <dgm:spPr/>
      <dgm:t>
        <a:bodyPr/>
        <a:lstStyle/>
        <a:p>
          <a:endParaRPr lang="en-NZ"/>
        </a:p>
      </dgm:t>
    </dgm:pt>
    <dgm:pt modelId="{B7532789-4704-485E-89AD-6A024C530803}" type="sibTrans" cxnId="{198FB4B7-F57B-4F93-9F5D-53F50DA1D957}">
      <dgm:prSet/>
      <dgm:spPr/>
      <dgm:t>
        <a:bodyPr/>
        <a:lstStyle/>
        <a:p>
          <a:endParaRPr lang="en-NZ"/>
        </a:p>
      </dgm:t>
    </dgm:pt>
    <dgm:pt modelId="{3CD5FE8F-2CA0-41BF-8D5F-13CD57E8A46F}" type="pres">
      <dgm:prSet presAssocID="{FB397177-D009-4898-B695-FC070E30C70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NZ"/>
        </a:p>
      </dgm:t>
    </dgm:pt>
    <dgm:pt modelId="{F8221170-0D38-4464-A942-6CD45A8D41FE}" type="pres">
      <dgm:prSet presAssocID="{B5CC8A3E-7857-4BD9-9AEF-31D4586C2379}" presName="centerShape" presStyleLbl="node0" presStyleIdx="0" presStyleCnt="1" custScaleX="110000" custScaleY="110000"/>
      <dgm:spPr/>
      <dgm:t>
        <a:bodyPr/>
        <a:lstStyle/>
        <a:p>
          <a:endParaRPr lang="en-NZ"/>
        </a:p>
      </dgm:t>
    </dgm:pt>
    <dgm:pt modelId="{AA2E12A0-D6D3-415A-884E-13755927236F}" type="pres">
      <dgm:prSet presAssocID="{F807A538-4D7F-46E4-864C-B53682F25AA7}" presName="node" presStyleLbl="node1" presStyleIdx="0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0014E07C-A67D-4DD2-921C-F0AE1BF4D639}" type="pres">
      <dgm:prSet presAssocID="{F807A538-4D7F-46E4-864C-B53682F25AA7}" presName="dummy" presStyleCnt="0"/>
      <dgm:spPr/>
    </dgm:pt>
    <dgm:pt modelId="{BF35007A-6293-45C9-B83F-E11175B56C05}" type="pres">
      <dgm:prSet presAssocID="{62F576D0-896E-4651-91F5-4A0D29E01EC7}" presName="sibTrans" presStyleLbl="sibTrans2D1" presStyleIdx="0" presStyleCnt="3"/>
      <dgm:spPr/>
      <dgm:t>
        <a:bodyPr/>
        <a:lstStyle/>
        <a:p>
          <a:endParaRPr lang="en-NZ"/>
        </a:p>
      </dgm:t>
    </dgm:pt>
    <dgm:pt modelId="{F111A602-E5C3-4A9E-99B2-8665E927B0DE}" type="pres">
      <dgm:prSet presAssocID="{0C153E98-B94E-4F5E-A113-E428A647EDCB}" presName="node" presStyleLbl="node1" presStyleIdx="1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DC5D4BA7-01CE-4305-809F-A60D50532D6F}" type="pres">
      <dgm:prSet presAssocID="{0C153E98-B94E-4F5E-A113-E428A647EDCB}" presName="dummy" presStyleCnt="0"/>
      <dgm:spPr/>
    </dgm:pt>
    <dgm:pt modelId="{43666C62-AED7-4620-9307-D87660172D34}" type="pres">
      <dgm:prSet presAssocID="{5A4E9CCD-2B2A-4FB9-B2B9-E424D550CCBA}" presName="sibTrans" presStyleLbl="sibTrans2D1" presStyleIdx="1" presStyleCnt="3" custLinFactNeighborX="505" custLinFactNeighborY="-1596"/>
      <dgm:spPr/>
      <dgm:t>
        <a:bodyPr/>
        <a:lstStyle/>
        <a:p>
          <a:endParaRPr lang="en-NZ"/>
        </a:p>
      </dgm:t>
    </dgm:pt>
    <dgm:pt modelId="{815E7C2D-C2D9-4EEB-B9DE-8777CB3565F7}" type="pres">
      <dgm:prSet presAssocID="{102921EB-4676-47F9-85A6-87334C9F6FAB}" presName="node" presStyleLbl="node1" presStyleIdx="2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75309DE-6980-42A1-96EE-FEA3CB7D5642}" type="pres">
      <dgm:prSet presAssocID="{102921EB-4676-47F9-85A6-87334C9F6FAB}" presName="dummy" presStyleCnt="0"/>
      <dgm:spPr/>
    </dgm:pt>
    <dgm:pt modelId="{48BB345C-8D5F-4953-880B-F16C5FD0B66B}" type="pres">
      <dgm:prSet presAssocID="{B7532789-4704-485E-89AD-6A024C530803}" presName="sibTrans" presStyleLbl="sibTrans2D1" presStyleIdx="2" presStyleCnt="3"/>
      <dgm:spPr/>
      <dgm:t>
        <a:bodyPr/>
        <a:lstStyle/>
        <a:p>
          <a:endParaRPr lang="en-NZ"/>
        </a:p>
      </dgm:t>
    </dgm:pt>
  </dgm:ptLst>
  <dgm:cxnLst>
    <dgm:cxn modelId="{A8F317CE-DE82-4570-B1DF-F840372DE375}" srcId="{FB397177-D009-4898-B695-FC070E30C70A}" destId="{B5CC8A3E-7857-4BD9-9AEF-31D4586C2379}" srcOrd="0" destOrd="0" parTransId="{0A6A4279-3CAA-4FD0-BE6C-376D45CE8505}" sibTransId="{BF0FB4DC-C2FE-4A69-BD4D-A5A530EEA53C}"/>
    <dgm:cxn modelId="{138031AB-26AC-40E7-907E-CAAC40FBCC2B}" srcId="{B5CC8A3E-7857-4BD9-9AEF-31D4586C2379}" destId="{0C153E98-B94E-4F5E-A113-E428A647EDCB}" srcOrd="1" destOrd="0" parTransId="{22E3DF89-6643-4375-8570-929FD23ECAA1}" sibTransId="{5A4E9CCD-2B2A-4FB9-B2B9-E424D550CCBA}"/>
    <dgm:cxn modelId="{B1F109B9-F3C9-4617-BB76-C06AD8D0C2BB}" type="presOf" srcId="{F807A538-4D7F-46E4-864C-B53682F25AA7}" destId="{AA2E12A0-D6D3-415A-884E-13755927236F}" srcOrd="0" destOrd="0" presId="urn:microsoft.com/office/officeart/2005/8/layout/radial6"/>
    <dgm:cxn modelId="{CDD80348-0128-41D9-930F-08D2ECCF571F}" type="presOf" srcId="{B5CC8A3E-7857-4BD9-9AEF-31D4586C2379}" destId="{F8221170-0D38-4464-A942-6CD45A8D41FE}" srcOrd="0" destOrd="0" presId="urn:microsoft.com/office/officeart/2005/8/layout/radial6"/>
    <dgm:cxn modelId="{64735BF2-300A-4824-8D02-24A2A741E4B4}" type="presOf" srcId="{102921EB-4676-47F9-85A6-87334C9F6FAB}" destId="{815E7C2D-C2D9-4EEB-B9DE-8777CB3565F7}" srcOrd="0" destOrd="0" presId="urn:microsoft.com/office/officeart/2005/8/layout/radial6"/>
    <dgm:cxn modelId="{198FB4B7-F57B-4F93-9F5D-53F50DA1D957}" srcId="{B5CC8A3E-7857-4BD9-9AEF-31D4586C2379}" destId="{102921EB-4676-47F9-85A6-87334C9F6FAB}" srcOrd="2" destOrd="0" parTransId="{8D049BCB-244A-4D7C-9BE3-3586177A39F3}" sibTransId="{B7532789-4704-485E-89AD-6A024C530803}"/>
    <dgm:cxn modelId="{3F1E110E-BC9F-480B-9EDF-3EF1B7C1C826}" type="presOf" srcId="{0C153E98-B94E-4F5E-A113-E428A647EDCB}" destId="{F111A602-E5C3-4A9E-99B2-8665E927B0DE}" srcOrd="0" destOrd="0" presId="urn:microsoft.com/office/officeart/2005/8/layout/radial6"/>
    <dgm:cxn modelId="{1C4858B7-E4CD-4C0E-99E7-F6B5ED9EAFAB}" srcId="{B5CC8A3E-7857-4BD9-9AEF-31D4586C2379}" destId="{F807A538-4D7F-46E4-864C-B53682F25AA7}" srcOrd="0" destOrd="0" parTransId="{E179F52D-CE18-4276-AE2D-C7D5625D021E}" sibTransId="{62F576D0-896E-4651-91F5-4A0D29E01EC7}"/>
    <dgm:cxn modelId="{976BA66E-11CE-442E-969D-23E3F4C6542B}" type="presOf" srcId="{62F576D0-896E-4651-91F5-4A0D29E01EC7}" destId="{BF35007A-6293-45C9-B83F-E11175B56C05}" srcOrd="0" destOrd="0" presId="urn:microsoft.com/office/officeart/2005/8/layout/radial6"/>
    <dgm:cxn modelId="{9819C67E-C3C2-41D6-82CA-AFD906F64EA0}" type="presOf" srcId="{5A4E9CCD-2B2A-4FB9-B2B9-E424D550CCBA}" destId="{43666C62-AED7-4620-9307-D87660172D34}" srcOrd="0" destOrd="0" presId="urn:microsoft.com/office/officeart/2005/8/layout/radial6"/>
    <dgm:cxn modelId="{011C2C67-F367-496A-9C7B-EBCA8C15A8CC}" type="presOf" srcId="{FB397177-D009-4898-B695-FC070E30C70A}" destId="{3CD5FE8F-2CA0-41BF-8D5F-13CD57E8A46F}" srcOrd="0" destOrd="0" presId="urn:microsoft.com/office/officeart/2005/8/layout/radial6"/>
    <dgm:cxn modelId="{426AA72F-D630-422F-91A2-663A74CDA857}" type="presOf" srcId="{B7532789-4704-485E-89AD-6A024C530803}" destId="{48BB345C-8D5F-4953-880B-F16C5FD0B66B}" srcOrd="0" destOrd="0" presId="urn:microsoft.com/office/officeart/2005/8/layout/radial6"/>
    <dgm:cxn modelId="{C6873EA4-0898-4ED0-AC0E-E00ECB194862}" type="presParOf" srcId="{3CD5FE8F-2CA0-41BF-8D5F-13CD57E8A46F}" destId="{F8221170-0D38-4464-A942-6CD45A8D41FE}" srcOrd="0" destOrd="0" presId="urn:microsoft.com/office/officeart/2005/8/layout/radial6"/>
    <dgm:cxn modelId="{78FD4180-F5C3-4C2B-9C94-0FCB296A8681}" type="presParOf" srcId="{3CD5FE8F-2CA0-41BF-8D5F-13CD57E8A46F}" destId="{AA2E12A0-D6D3-415A-884E-13755927236F}" srcOrd="1" destOrd="0" presId="urn:microsoft.com/office/officeart/2005/8/layout/radial6"/>
    <dgm:cxn modelId="{3191F066-F295-4148-9F6B-A04249FA09C3}" type="presParOf" srcId="{3CD5FE8F-2CA0-41BF-8D5F-13CD57E8A46F}" destId="{0014E07C-A67D-4DD2-921C-F0AE1BF4D639}" srcOrd="2" destOrd="0" presId="urn:microsoft.com/office/officeart/2005/8/layout/radial6"/>
    <dgm:cxn modelId="{F49395E1-9490-4869-AF20-CABE246D7D06}" type="presParOf" srcId="{3CD5FE8F-2CA0-41BF-8D5F-13CD57E8A46F}" destId="{BF35007A-6293-45C9-B83F-E11175B56C05}" srcOrd="3" destOrd="0" presId="urn:microsoft.com/office/officeart/2005/8/layout/radial6"/>
    <dgm:cxn modelId="{577975C8-8AB0-4A26-9B0A-AE59E9F1CC63}" type="presParOf" srcId="{3CD5FE8F-2CA0-41BF-8D5F-13CD57E8A46F}" destId="{F111A602-E5C3-4A9E-99B2-8665E927B0DE}" srcOrd="4" destOrd="0" presId="urn:microsoft.com/office/officeart/2005/8/layout/radial6"/>
    <dgm:cxn modelId="{DB35DA43-62B9-4FBB-859B-300F49B03565}" type="presParOf" srcId="{3CD5FE8F-2CA0-41BF-8D5F-13CD57E8A46F}" destId="{DC5D4BA7-01CE-4305-809F-A60D50532D6F}" srcOrd="5" destOrd="0" presId="urn:microsoft.com/office/officeart/2005/8/layout/radial6"/>
    <dgm:cxn modelId="{A3105627-9D17-401C-8738-8472F013E6AE}" type="presParOf" srcId="{3CD5FE8F-2CA0-41BF-8D5F-13CD57E8A46F}" destId="{43666C62-AED7-4620-9307-D87660172D34}" srcOrd="6" destOrd="0" presId="urn:microsoft.com/office/officeart/2005/8/layout/radial6"/>
    <dgm:cxn modelId="{81FA10D6-958A-43D9-B6AE-BB90DD44BEAA}" type="presParOf" srcId="{3CD5FE8F-2CA0-41BF-8D5F-13CD57E8A46F}" destId="{815E7C2D-C2D9-4EEB-B9DE-8777CB3565F7}" srcOrd="7" destOrd="0" presId="urn:microsoft.com/office/officeart/2005/8/layout/radial6"/>
    <dgm:cxn modelId="{73E10F65-70BF-4ADF-BA74-22EFA1895D42}" type="presParOf" srcId="{3CD5FE8F-2CA0-41BF-8D5F-13CD57E8A46F}" destId="{175309DE-6980-42A1-96EE-FEA3CB7D5642}" srcOrd="8" destOrd="0" presId="urn:microsoft.com/office/officeart/2005/8/layout/radial6"/>
    <dgm:cxn modelId="{89EE33E9-79B3-48A3-BDE6-B67E66485695}" type="presParOf" srcId="{3CD5FE8F-2CA0-41BF-8D5F-13CD57E8A46F}" destId="{48BB345C-8D5F-4953-880B-F16C5FD0B66B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03D05F-91D9-44D2-A476-90513652756F}">
      <dsp:nvSpPr>
        <dsp:cNvPr id="0" name=""/>
        <dsp:cNvSpPr/>
      </dsp:nvSpPr>
      <dsp:spPr>
        <a:xfrm>
          <a:off x="355106" y="0"/>
          <a:ext cx="4834923" cy="302182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3C70FB-0859-43B2-83B4-A85E83D6D4A0}">
      <dsp:nvSpPr>
        <dsp:cNvPr id="0" name=""/>
        <dsp:cNvSpPr/>
      </dsp:nvSpPr>
      <dsp:spPr>
        <a:xfrm>
          <a:off x="969142" y="2085664"/>
          <a:ext cx="125708" cy="1257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DE5A0-C079-437F-B7B8-E85CD5D871AE}">
      <dsp:nvSpPr>
        <dsp:cNvPr id="0" name=""/>
        <dsp:cNvSpPr/>
      </dsp:nvSpPr>
      <dsp:spPr>
        <a:xfrm>
          <a:off x="1031996" y="2148518"/>
          <a:ext cx="1126537" cy="873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10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900" kern="1200" dirty="0" smtClean="0"/>
            <a:t>Refine school processes (refer MOE moderation series and TKI for more information)</a:t>
          </a:r>
          <a:endParaRPr lang="en-NZ" sz="900" kern="1200" dirty="0"/>
        </a:p>
      </dsp:txBody>
      <dsp:txXfrm>
        <a:off x="1031996" y="2148518"/>
        <a:ext cx="1126537" cy="873308"/>
      </dsp:txXfrm>
    </dsp:sp>
    <dsp:sp modelId="{F2789477-3908-466A-95F6-3B487E0A8A09}">
      <dsp:nvSpPr>
        <dsp:cNvPr id="0" name=""/>
        <dsp:cNvSpPr/>
      </dsp:nvSpPr>
      <dsp:spPr>
        <a:xfrm>
          <a:off x="2078757" y="1264332"/>
          <a:ext cx="227241" cy="227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311B9B-C661-4F72-8BE5-E95F7E3AD713}">
      <dsp:nvSpPr>
        <dsp:cNvPr id="0" name=""/>
        <dsp:cNvSpPr/>
      </dsp:nvSpPr>
      <dsp:spPr>
        <a:xfrm>
          <a:off x="2192377" y="1377953"/>
          <a:ext cx="1160381" cy="1643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411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900" kern="1200" dirty="0" smtClean="0"/>
            <a:t>Increase participation of students in the moderation process</a:t>
          </a:r>
          <a:endParaRPr lang="en-NZ" sz="900" kern="1200" dirty="0"/>
        </a:p>
      </dsp:txBody>
      <dsp:txXfrm>
        <a:off x="2192377" y="1377953"/>
        <a:ext cx="1160381" cy="1643873"/>
      </dsp:txXfrm>
    </dsp:sp>
    <dsp:sp modelId="{C68DF166-3747-458D-9F5E-C49463766D5C}">
      <dsp:nvSpPr>
        <dsp:cNvPr id="0" name=""/>
        <dsp:cNvSpPr/>
      </dsp:nvSpPr>
      <dsp:spPr>
        <a:xfrm>
          <a:off x="3413195" y="764522"/>
          <a:ext cx="314270" cy="3142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019201-EAEB-4809-B1AE-432B2D7BF4C7}">
      <dsp:nvSpPr>
        <dsp:cNvPr id="0" name=""/>
        <dsp:cNvSpPr/>
      </dsp:nvSpPr>
      <dsp:spPr>
        <a:xfrm>
          <a:off x="3570330" y="921657"/>
          <a:ext cx="1160381" cy="21001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525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900" kern="1200" dirty="0" smtClean="0"/>
            <a:t>Work with clusters of schools in or beyond region to further improve moderation</a:t>
          </a:r>
          <a:endParaRPr lang="en-NZ" sz="900" kern="1200" dirty="0"/>
        </a:p>
      </dsp:txBody>
      <dsp:txXfrm>
        <a:off x="3570330" y="921657"/>
        <a:ext cx="1160381" cy="21001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B345C-8D5F-4953-880B-F16C5FD0B66B}">
      <dsp:nvSpPr>
        <dsp:cNvPr id="0" name=""/>
        <dsp:cNvSpPr/>
      </dsp:nvSpPr>
      <dsp:spPr>
        <a:xfrm>
          <a:off x="1622712" y="890151"/>
          <a:ext cx="5035495" cy="5035495"/>
        </a:xfrm>
        <a:prstGeom prst="blockArc">
          <a:avLst>
            <a:gd name="adj1" fmla="val 9000000"/>
            <a:gd name="adj2" fmla="val 16200000"/>
            <a:gd name="adj3" fmla="val 46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66C62-AED7-4620-9307-D87660172D34}">
      <dsp:nvSpPr>
        <dsp:cNvPr id="0" name=""/>
        <dsp:cNvSpPr/>
      </dsp:nvSpPr>
      <dsp:spPr>
        <a:xfrm>
          <a:off x="1648141" y="809785"/>
          <a:ext cx="5035495" cy="5035495"/>
        </a:xfrm>
        <a:prstGeom prst="blockArc">
          <a:avLst>
            <a:gd name="adj1" fmla="val 1800000"/>
            <a:gd name="adj2" fmla="val 9000000"/>
            <a:gd name="adj3" fmla="val 4638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35007A-6293-45C9-B83F-E11175B56C05}">
      <dsp:nvSpPr>
        <dsp:cNvPr id="0" name=""/>
        <dsp:cNvSpPr/>
      </dsp:nvSpPr>
      <dsp:spPr>
        <a:xfrm>
          <a:off x="1622712" y="890151"/>
          <a:ext cx="5035495" cy="5035495"/>
        </a:xfrm>
        <a:prstGeom prst="blockArc">
          <a:avLst>
            <a:gd name="adj1" fmla="val 16200000"/>
            <a:gd name="adj2" fmla="val 1800000"/>
            <a:gd name="adj3" fmla="val 4638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F8221170-0D38-4464-A942-6CD45A8D41FE}">
      <dsp:nvSpPr>
        <dsp:cNvPr id="0" name=""/>
        <dsp:cNvSpPr/>
      </dsp:nvSpPr>
      <dsp:spPr>
        <a:xfrm>
          <a:off x="2866176" y="2133616"/>
          <a:ext cx="2548566" cy="2548566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000" kern="1200" dirty="0" smtClean="0"/>
            <a:t>High quality teacher judgments: appropriate, comparable and equitable</a:t>
          </a:r>
          <a:endParaRPr lang="en-NZ" sz="2000" kern="1200" dirty="0"/>
        </a:p>
      </dsp:txBody>
      <dsp:txXfrm>
        <a:off x="3239405" y="2506845"/>
        <a:ext cx="1802108" cy="1802108"/>
      </dsp:txXfrm>
    </dsp:sp>
    <dsp:sp modelId="{AA2E12A0-D6D3-415A-884E-13755927236F}">
      <dsp:nvSpPr>
        <dsp:cNvPr id="0" name=""/>
        <dsp:cNvSpPr/>
      </dsp:nvSpPr>
      <dsp:spPr>
        <a:xfrm>
          <a:off x="3061142" y="-130780"/>
          <a:ext cx="2158635" cy="2158635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kern="1200" dirty="0" smtClean="0"/>
            <a:t>Conversations about planning for </a:t>
          </a:r>
          <a:r>
            <a:rPr lang="en-NZ" sz="1200" kern="1200" dirty="0" smtClean="0">
              <a:solidFill>
                <a:schemeClr val="tx1"/>
              </a:solidFill>
            </a:rPr>
            <a:t>moderation</a:t>
          </a:r>
          <a:r>
            <a:rPr lang="en-NZ" sz="1200" kern="1200" dirty="0" smtClean="0"/>
            <a:t>, sharing expectations; collecting and analysing evidence of student learning </a:t>
          </a:r>
          <a:endParaRPr lang="en-NZ" sz="1200" kern="1200" dirty="0"/>
        </a:p>
      </dsp:txBody>
      <dsp:txXfrm>
        <a:off x="3377267" y="185345"/>
        <a:ext cx="1526385" cy="1526385"/>
      </dsp:txXfrm>
    </dsp:sp>
    <dsp:sp modelId="{F111A602-E5C3-4A9E-99B2-8665E927B0DE}">
      <dsp:nvSpPr>
        <dsp:cNvPr id="0" name=""/>
        <dsp:cNvSpPr/>
      </dsp:nvSpPr>
      <dsp:spPr>
        <a:xfrm>
          <a:off x="5191012" y="3558262"/>
          <a:ext cx="2158635" cy="2158635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kern="1200" dirty="0" smtClean="0"/>
            <a:t>Comparison of that evidence against expectations, benchmarks or ‘standards’.</a:t>
          </a:r>
          <a:endParaRPr lang="en-NZ" sz="1200" kern="1200" dirty="0"/>
        </a:p>
      </dsp:txBody>
      <dsp:txXfrm>
        <a:off x="5507137" y="3874387"/>
        <a:ext cx="1526385" cy="1526385"/>
      </dsp:txXfrm>
    </dsp:sp>
    <dsp:sp modelId="{815E7C2D-C2D9-4EEB-B9DE-8777CB3565F7}">
      <dsp:nvSpPr>
        <dsp:cNvPr id="0" name=""/>
        <dsp:cNvSpPr/>
      </dsp:nvSpPr>
      <dsp:spPr>
        <a:xfrm>
          <a:off x="931271" y="3558262"/>
          <a:ext cx="2158635" cy="2158635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kern="1200" dirty="0" smtClean="0"/>
            <a:t>Adjustment of judgments to align with common expectations, benchmarks or ‘standards’.</a:t>
          </a:r>
          <a:endParaRPr lang="en-NZ" sz="1200" kern="1200" dirty="0"/>
        </a:p>
      </dsp:txBody>
      <dsp:txXfrm>
        <a:off x="1247396" y="3874387"/>
        <a:ext cx="1526385" cy="1526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0BEE6BFB-0E49-4F5D-A797-104C16B4963A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AF1F2C5D-C39C-4C35-9865-C42132A3181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87694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67671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48060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76662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2ACE0-F657-4D63-B7F6-7005A48CBECB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283500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34419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14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774387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15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461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9800" y="750888"/>
            <a:ext cx="5008563" cy="37576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We are going to take the Contract as read  A contract with the Ministry in relation to Raising Literacy and Numeracy Achievement: Small Project – We have chosen Yr 1 to focus on Writing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Don’t forget introductions this time Lib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2ACE0-F657-4D63-B7F6-7005A48CBECB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35945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20145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27423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19528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2838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123988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F2C5D-C39C-4C35-9865-C42132A31817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9112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43011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12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2083 -32000"/>
                <a:gd name="T13" fmla="*/ T12 w 64000"/>
                <a:gd name="T14" fmla="+- 0 -29632 -32000"/>
                <a:gd name="T15" fmla="*/ -29632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2083 -32000"/>
                <a:gd name="T21" fmla="*/ T20 w 64000"/>
                <a:gd name="T22" fmla="+- 0 29631 -32000"/>
                <a:gd name="T23" fmla="*/ 29631 h 64000"/>
                <a:gd name="T24" fmla="+- 0 12083 -32000"/>
                <a:gd name="T25" fmla="*/ T24 w 64000"/>
                <a:gd name="T26" fmla="+- 0 29631 -32000"/>
                <a:gd name="T27" fmla="*/ 29631 h 64000"/>
                <a:gd name="T28" fmla="+- 0 12082 -32000"/>
                <a:gd name="T29" fmla="*/ T28 w 64000"/>
                <a:gd name="T30" fmla="+- 0 29631 -32000"/>
                <a:gd name="T31" fmla="*/ 29631 h 64000"/>
                <a:gd name="T32" fmla="+- 0 12083 -32000"/>
                <a:gd name="T33" fmla="*/ T32 w 64000"/>
                <a:gd name="T34" fmla="+- 0 29632 -32000"/>
                <a:gd name="T35" fmla="*/ 29632 h 64000"/>
                <a:gd name="T36" fmla="+- 0 12083 -32000"/>
                <a:gd name="T37" fmla="*/ T36 w 64000"/>
                <a:gd name="T38" fmla="+- 0 -29632 -32000"/>
                <a:gd name="T39" fmla="*/ -29632 h 64000"/>
                <a:gd name="T40" fmla="+- 0 12082 -32000"/>
                <a:gd name="T41" fmla="*/ T40 w 64000"/>
                <a:gd name="T42" fmla="+- 0 -29632 -32000"/>
                <a:gd name="T43" fmla="*/ -29632 h 64000"/>
                <a:gd name="T44" fmla="+- 0 12083 -32000"/>
                <a:gd name="T45" fmla="*/ T44 w 64000"/>
                <a:gd name="T46" fmla="+- 0 -29632 -32000"/>
                <a:gd name="T47" fmla="*/ -29632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3013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8994 -32000"/>
                <a:gd name="T13" fmla="*/ T12 w 64000"/>
                <a:gd name="T14" fmla="+- 0 -25754 -32000"/>
                <a:gd name="T15" fmla="*/ -25754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8994 -32000"/>
                <a:gd name="T21" fmla="*/ T20 w 64000"/>
                <a:gd name="T22" fmla="+- 0 25753 -32000"/>
                <a:gd name="T23" fmla="*/ 25753 h 64000"/>
                <a:gd name="T24" fmla="+- 0 18994 -32000"/>
                <a:gd name="T25" fmla="*/ T24 w 64000"/>
                <a:gd name="T26" fmla="+- 0 25753 -32000"/>
                <a:gd name="T27" fmla="*/ 25753 h 64000"/>
                <a:gd name="T28" fmla="+- 0 18993 -32000"/>
                <a:gd name="T29" fmla="*/ T28 w 64000"/>
                <a:gd name="T30" fmla="+- 0 25753 -32000"/>
                <a:gd name="T31" fmla="*/ 25753 h 64000"/>
                <a:gd name="T32" fmla="+- 0 18994 -32000"/>
                <a:gd name="T33" fmla="*/ T32 w 64000"/>
                <a:gd name="T34" fmla="+- 0 25754 -32000"/>
                <a:gd name="T35" fmla="*/ 25754 h 64000"/>
                <a:gd name="T36" fmla="+- 0 18994 -32000"/>
                <a:gd name="T37" fmla="*/ T36 w 64000"/>
                <a:gd name="T38" fmla="+- 0 -25754 -32000"/>
                <a:gd name="T39" fmla="*/ -25754 h 64000"/>
                <a:gd name="T40" fmla="+- 0 18993 -32000"/>
                <a:gd name="T41" fmla="*/ T40 w 64000"/>
                <a:gd name="T42" fmla="+- 0 -25754 -32000"/>
                <a:gd name="T43" fmla="*/ -25754 h 64000"/>
                <a:gd name="T44" fmla="+- 0 18994 -32000"/>
                <a:gd name="T45" fmla="*/ T44 w 64000"/>
                <a:gd name="T46" fmla="+- 0 -25754 -32000"/>
                <a:gd name="T47" fmla="*/ -25754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latin typeface="Arial" charset="0"/>
              </a:endParaRPr>
            </a:p>
          </p:txBody>
        </p:sp>
      </p:grpSp>
      <p:sp>
        <p:nvSpPr>
          <p:cNvPr id="430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43017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3093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50871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5254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11295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849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2555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71242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9597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2445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86972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41987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8296 -32000"/>
                <a:gd name="T13" fmla="*/ T12 w 64000"/>
                <a:gd name="T14" fmla="+- 0 -26254 -32000"/>
                <a:gd name="T15" fmla="*/ -26254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8296 -32000"/>
                <a:gd name="T21" fmla="*/ T20 w 64000"/>
                <a:gd name="T22" fmla="+- 0 26253 -32000"/>
                <a:gd name="T23" fmla="*/ 26253 h 64000"/>
                <a:gd name="T24" fmla="+- 0 18296 -32000"/>
                <a:gd name="T25" fmla="*/ T24 w 64000"/>
                <a:gd name="T26" fmla="+- 0 26253 -32000"/>
                <a:gd name="T27" fmla="*/ 26253 h 64000"/>
                <a:gd name="T28" fmla="+- 0 18295 -32000"/>
                <a:gd name="T29" fmla="*/ T28 w 64000"/>
                <a:gd name="T30" fmla="+- 0 26253 -32000"/>
                <a:gd name="T31" fmla="*/ 26253 h 64000"/>
                <a:gd name="T32" fmla="+- 0 18296 -32000"/>
                <a:gd name="T33" fmla="*/ T32 w 64000"/>
                <a:gd name="T34" fmla="+- 0 26254 -32000"/>
                <a:gd name="T35" fmla="*/ 26254 h 64000"/>
                <a:gd name="T36" fmla="+- 0 18296 -32000"/>
                <a:gd name="T37" fmla="*/ T36 w 64000"/>
                <a:gd name="T38" fmla="+- 0 -26254 -32000"/>
                <a:gd name="T39" fmla="*/ -26254 h 64000"/>
                <a:gd name="T40" fmla="+- 0 18295 -32000"/>
                <a:gd name="T41" fmla="*/ T40 w 64000"/>
                <a:gd name="T42" fmla="+- 0 -26254 -32000"/>
                <a:gd name="T43" fmla="*/ -26254 h 64000"/>
                <a:gd name="T44" fmla="+- 0 18296 -32000"/>
                <a:gd name="T45" fmla="*/ T44 w 64000"/>
                <a:gd name="T46" fmla="+- 0 -26254 -32000"/>
                <a:gd name="T47" fmla="*/ -26254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1988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8077 -32000"/>
                <a:gd name="T13" fmla="*/ T12 w 64000"/>
                <a:gd name="T14" fmla="+- 0 -26405 -32000"/>
                <a:gd name="T15" fmla="*/ -26405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8077 -32000"/>
                <a:gd name="T21" fmla="*/ T20 w 64000"/>
                <a:gd name="T22" fmla="+- 0 26404 -32000"/>
                <a:gd name="T23" fmla="*/ 26404 h 64000"/>
                <a:gd name="T24" fmla="+- 0 18077 -32000"/>
                <a:gd name="T25" fmla="*/ T24 w 64000"/>
                <a:gd name="T26" fmla="+- 0 26404 -32000"/>
                <a:gd name="T27" fmla="*/ 26404 h 64000"/>
                <a:gd name="T28" fmla="+- 0 18076 -32000"/>
                <a:gd name="T29" fmla="*/ T28 w 64000"/>
                <a:gd name="T30" fmla="+- 0 26404 -32000"/>
                <a:gd name="T31" fmla="*/ 26404 h 64000"/>
                <a:gd name="T32" fmla="+- 0 18077 -32000"/>
                <a:gd name="T33" fmla="*/ T32 w 64000"/>
                <a:gd name="T34" fmla="+- 0 26405 -32000"/>
                <a:gd name="T35" fmla="*/ 26405 h 64000"/>
                <a:gd name="T36" fmla="+- 0 18077 -32000"/>
                <a:gd name="T37" fmla="*/ T36 w 64000"/>
                <a:gd name="T38" fmla="+- 0 -26405 -32000"/>
                <a:gd name="T39" fmla="*/ -26405 h 64000"/>
                <a:gd name="T40" fmla="+- 0 18076 -32000"/>
                <a:gd name="T41" fmla="*/ T40 w 64000"/>
                <a:gd name="T42" fmla="+- 0 -26405 -32000"/>
                <a:gd name="T43" fmla="*/ -26405 h 64000"/>
                <a:gd name="T44" fmla="+- 0 18077 -32000"/>
                <a:gd name="T45" fmla="*/ T44 w 64000"/>
                <a:gd name="T46" fmla="+- 0 -26405 -32000"/>
                <a:gd name="T47" fmla="*/ -26405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latin typeface="Arial" charset="0"/>
              </a:endParaRPr>
            </a:p>
          </p:txBody>
        </p:sp>
        <p:sp>
          <p:nvSpPr>
            <p:cNvPr id="41989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4199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99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fld id="{D952AFDF-8E43-45BA-822D-9CE3B1C359D9}" type="datetimeFigureOut">
              <a:rPr lang="en-NZ" smtClean="0"/>
              <a:t>27/09/2011</a:t>
            </a:fld>
            <a:endParaRPr lang="en-NZ"/>
          </a:p>
        </p:txBody>
      </p:sp>
      <p:sp>
        <p:nvSpPr>
          <p:cNvPr id="4199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NZ"/>
          </a:p>
        </p:txBody>
      </p:sp>
      <p:sp>
        <p:nvSpPr>
          <p:cNvPr id="4199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E5900E1-4550-4ED7-8473-D8800B885EFD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http://www.teamup.co.nz/NR/rdonlyres/99ED66E3-42D3-4ADD-9591-289983194F6F/0/school_curriculum_cover_art.gif" TargetMode="External"/><Relationship Id="rId10" Type="http://schemas.openxmlformats.org/officeDocument/2006/relationships/image" Target="../media/image11.jpe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NZ" b="1" dirty="0"/>
              <a:t>Karakia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NZ" sz="2000" dirty="0"/>
              <a:t>Whakataka te hau ki te uru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NZ" sz="2000" dirty="0"/>
              <a:t>Whakataka te hau ki te tonga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NZ" sz="2000" dirty="0"/>
              <a:t>Kia mākinakina ki uta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NZ" sz="2000" dirty="0"/>
              <a:t>Kia mātaratara ki tai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NZ" sz="2000" dirty="0"/>
              <a:t>E hī ake ana te atākura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NZ" sz="2000" dirty="0"/>
              <a:t>He tio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NZ" sz="2000" dirty="0"/>
              <a:t>He huka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NZ" sz="2000" dirty="0"/>
              <a:t>He hauhunga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NZ" sz="2000" dirty="0"/>
              <a:t>Tihe mauri ora</a:t>
            </a:r>
            <a:endParaRPr lang="en-US" sz="2000" dirty="0"/>
          </a:p>
          <a:p>
            <a:pPr>
              <a:buFontTx/>
              <a:buNone/>
            </a:pPr>
            <a:endParaRPr lang="en-US" sz="2000" dirty="0"/>
          </a:p>
        </p:txBody>
      </p:sp>
      <p:sp>
        <p:nvSpPr>
          <p:cNvPr id="9220" name="Content Placeholder 3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NZ" sz="2000" dirty="0"/>
              <a:t>Cease the winds to the West</a:t>
            </a:r>
          </a:p>
          <a:p>
            <a:pPr>
              <a:buFontTx/>
              <a:buNone/>
            </a:pPr>
            <a:r>
              <a:rPr lang="en-NZ" sz="2000" dirty="0"/>
              <a:t>Cease the winds to the South</a:t>
            </a:r>
          </a:p>
          <a:p>
            <a:pPr>
              <a:buFontTx/>
              <a:buNone/>
            </a:pPr>
            <a:r>
              <a:rPr lang="en-NZ" sz="2000" dirty="0"/>
              <a:t>Let the breezes blow over the land,</a:t>
            </a:r>
          </a:p>
          <a:p>
            <a:pPr>
              <a:buFontTx/>
              <a:buNone/>
            </a:pPr>
            <a:r>
              <a:rPr lang="en-NZ" sz="2000" dirty="0"/>
              <a:t>Let the red-tipped dawn come with a sharpened air,</a:t>
            </a:r>
          </a:p>
          <a:p>
            <a:pPr>
              <a:buFontTx/>
              <a:buNone/>
            </a:pPr>
            <a:r>
              <a:rPr lang="en-NZ" sz="2000" dirty="0"/>
              <a:t>A touch of frost, </a:t>
            </a:r>
          </a:p>
          <a:p>
            <a:pPr>
              <a:buFontTx/>
              <a:buNone/>
            </a:pPr>
            <a:r>
              <a:rPr lang="en-NZ" sz="2000" dirty="0"/>
              <a:t>a promise of a glorious day</a:t>
            </a:r>
            <a:endParaRPr lang="en-US" sz="2000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5217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7" y="0"/>
            <a:ext cx="190770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3" descr="New Zealand Curriculum document cover. "/>
          <p:cNvPicPr>
            <a:picLocks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>
          <a:xfrm>
            <a:off x="3347864" y="0"/>
            <a:ext cx="2481064" cy="2924944"/>
          </a:xfrm>
          <a:prstGeom prst="rect">
            <a:avLst/>
          </a:prstGeom>
        </p:spPr>
      </p:pic>
      <p:pic>
        <p:nvPicPr>
          <p:cNvPr id="7" name="Picture 3" descr="Slideshow-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5072063"/>
            <a:ext cx="25717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Model_of_Educational_Leadershi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01097" y="4131121"/>
            <a:ext cx="2942903" cy="272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 descr="Image of A suggested teaching as inquiry cycle. 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2996952"/>
            <a:ext cx="308057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76368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patersli\Pictures\Tataiak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717032"/>
            <a:ext cx="2123728" cy="3140968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23728" y="5229200"/>
            <a:ext cx="1152128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310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52513"/>
            <a:ext cx="8569325" cy="719137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en-NZ" sz="2900" dirty="0">
                <a:latin typeface="Comic Sans MS" pitchFamily="66" charset="0"/>
              </a:rPr>
              <a:t/>
            </a:r>
            <a:br>
              <a:rPr lang="en-NZ" sz="2900" dirty="0">
                <a:latin typeface="Comic Sans MS" pitchFamily="66" charset="0"/>
              </a:rPr>
            </a:br>
            <a:r>
              <a:rPr lang="en-NZ" sz="2900" dirty="0">
                <a:latin typeface="Comic Sans MS" pitchFamily="66" charset="0"/>
              </a:rPr>
              <a:t/>
            </a:r>
            <a:br>
              <a:rPr lang="en-NZ" sz="2900" dirty="0">
                <a:latin typeface="Comic Sans MS" pitchFamily="66" charset="0"/>
              </a:rPr>
            </a:br>
            <a:r>
              <a:rPr lang="en-NZ" sz="2900" dirty="0">
                <a:latin typeface="Comic Sans MS" pitchFamily="66" charset="0"/>
              </a:rPr>
              <a:t>Te Whare Tapa Wh</a:t>
            </a:r>
            <a:r>
              <a:rPr lang="en-US" sz="2900" dirty="0">
                <a:latin typeface="Comic Sans MS" pitchFamily="66" charset="0"/>
              </a:rPr>
              <a:t>ā </a:t>
            </a:r>
            <a:r>
              <a:rPr lang="en-US" sz="1800" dirty="0">
                <a:latin typeface="Comic Sans MS" pitchFamily="66" charset="0"/>
              </a:rPr>
              <a:t>(Durie, 1994)</a:t>
            </a:r>
            <a:br>
              <a:rPr lang="en-US" sz="1800" dirty="0">
                <a:latin typeface="Comic Sans MS" pitchFamily="66" charset="0"/>
              </a:rPr>
            </a:br>
            <a:r>
              <a:rPr lang="en-NZ" sz="2200" dirty="0">
                <a:latin typeface="Comic Sans MS" pitchFamily="66" charset="0"/>
              </a:rPr>
              <a:t>A kaupapa Māori holistic framework</a:t>
            </a:r>
            <a:r>
              <a:rPr lang="en-NZ" sz="2500" dirty="0">
                <a:latin typeface="Comic Sans MS" pitchFamily="66" charset="0"/>
              </a:rPr>
              <a:t> </a:t>
            </a:r>
            <a:br>
              <a:rPr lang="en-NZ" sz="2500" dirty="0">
                <a:latin typeface="Comic Sans MS" pitchFamily="66" charset="0"/>
              </a:rPr>
            </a:br>
            <a:r>
              <a:rPr lang="en-NZ" sz="2900" dirty="0">
                <a:latin typeface="Comic Sans MS" pitchFamily="66" charset="0"/>
              </a:rPr>
              <a:t> </a:t>
            </a:r>
            <a:br>
              <a:rPr lang="en-NZ" sz="2900" dirty="0">
                <a:latin typeface="Comic Sans MS" pitchFamily="66" charset="0"/>
              </a:rPr>
            </a:br>
            <a:endParaRPr lang="en-NZ" sz="2900" dirty="0">
              <a:latin typeface="Comic Sans MS" pitchFamily="66" charset="0"/>
            </a:endParaRPr>
          </a:p>
        </p:txBody>
      </p:sp>
      <p:pic>
        <p:nvPicPr>
          <p:cNvPr id="10243" name="Picture 3" descr="whare_tapa_wha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15816" y="1916832"/>
            <a:ext cx="5367244" cy="4320927"/>
          </a:xfrm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611560" y="3789040"/>
            <a:ext cx="19288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400" i="1" dirty="0">
                <a:latin typeface="Calibri" pitchFamily="34" charset="0"/>
              </a:rPr>
              <a:t>Identify what you do for your Hauora under the 4 dimensions.</a:t>
            </a:r>
            <a:endParaRPr lang="en-NZ" sz="1400" i="1" dirty="0">
              <a:latin typeface="Calibri" pitchFamily="34" charset="0"/>
            </a:endParaRPr>
          </a:p>
          <a:p>
            <a:r>
              <a:rPr lang="en-AU" sz="1400" i="1" dirty="0">
                <a:latin typeface="Calibri" pitchFamily="34" charset="0"/>
              </a:rPr>
              <a:t>Identify the gaps both personally and professionally.</a:t>
            </a:r>
            <a:endParaRPr lang="en-NZ" sz="1400" i="1" dirty="0">
              <a:latin typeface="Calibri" pitchFamily="34" charset="0"/>
            </a:endParaRPr>
          </a:p>
          <a:p>
            <a:r>
              <a:rPr lang="en-AU" sz="1400" i="1" dirty="0">
                <a:latin typeface="Calibri" pitchFamily="34" charset="0"/>
              </a:rPr>
              <a:t>Set obtainable goals</a:t>
            </a:r>
            <a:endParaRPr lang="en-NZ" sz="1400" i="1" dirty="0">
              <a:latin typeface="Calibri" pitchFamily="34" charset="0"/>
            </a:endParaRPr>
          </a:p>
          <a:p>
            <a:r>
              <a:rPr lang="en-AU" sz="1400" i="1" dirty="0">
                <a:latin typeface="Calibri" pitchFamily="34" charset="0"/>
              </a:rPr>
              <a:t> </a:t>
            </a:r>
            <a:endParaRPr lang="en-NZ" sz="1400" i="1" dirty="0">
              <a:latin typeface="Calibri" pitchFamily="34" charset="0"/>
            </a:endParaRPr>
          </a:p>
          <a:p>
            <a:r>
              <a:rPr lang="en-AU" dirty="0">
                <a:latin typeface="Calibri" pitchFamily="34" charset="0"/>
              </a:rPr>
              <a:t> </a:t>
            </a:r>
            <a:endParaRPr lang="en-NZ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48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3472765-4631-4C81-AF40-0CF860B70247}" type="slidenum">
              <a:rPr lang="en-NZ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12</a:t>
            </a:fld>
            <a:endParaRPr lang="en-NZ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6387" name="Title 1"/>
          <p:cNvSpPr>
            <a:spLocks noGrp="1"/>
          </p:cNvSpPr>
          <p:nvPr>
            <p:ph type="title" idx="4294967295"/>
          </p:nvPr>
        </p:nvSpPr>
        <p:spPr>
          <a:xfrm>
            <a:off x="0" y="-242888"/>
            <a:ext cx="8229600" cy="1143001"/>
          </a:xfrm>
        </p:spPr>
        <p:txBody>
          <a:bodyPr/>
          <a:lstStyle/>
          <a:p>
            <a:r>
              <a:rPr lang="en-NZ" smtClean="0"/>
              <a:t>Moderation processes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942658275"/>
              </p:ext>
            </p:extLst>
          </p:nvPr>
        </p:nvGraphicFramePr>
        <p:xfrm>
          <a:off x="395536" y="90872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9612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Feedback – Talking Partners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latin typeface="Lucida Sans" pitchFamily="34" charset="0"/>
            </a:endParaRPr>
          </a:p>
          <a:p>
            <a:endParaRPr lang="en-US" dirty="0">
              <a:latin typeface="Lucida Sans" pitchFamily="34" charset="0"/>
            </a:endParaRPr>
          </a:p>
          <a:p>
            <a:endParaRPr lang="en-US" dirty="0" smtClean="0">
              <a:latin typeface="Lucida Sans" pitchFamily="34" charset="0"/>
            </a:endParaRPr>
          </a:p>
          <a:p>
            <a:endParaRPr lang="en-US" dirty="0">
              <a:latin typeface="Lucida Sans" pitchFamily="34" charset="0"/>
            </a:endParaRPr>
          </a:p>
          <a:p>
            <a:r>
              <a:rPr lang="en-US" dirty="0" smtClean="0">
                <a:latin typeface="Lucida Sans" pitchFamily="34" charset="0"/>
              </a:rPr>
              <a:t>NL- New Learning</a:t>
            </a:r>
          </a:p>
          <a:p>
            <a:r>
              <a:rPr lang="en-US" dirty="0" smtClean="0">
                <a:latin typeface="Lucida Sans" pitchFamily="34" charset="0"/>
              </a:rPr>
              <a:t>NS – Next steps</a:t>
            </a:r>
          </a:p>
          <a:p>
            <a:r>
              <a:rPr lang="en-US" dirty="0" smtClean="0">
                <a:latin typeface="Lucida Sans" pitchFamily="34" charset="0"/>
              </a:rPr>
              <a:t>FB – Feedback for facilitator</a:t>
            </a:r>
            <a:endParaRPr lang="en-NZ" dirty="0">
              <a:latin typeface="Lucida Sans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628800"/>
            <a:ext cx="3655293" cy="178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27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The Muddiest Point !</a:t>
            </a:r>
            <a:endParaRPr lang="en-US" sz="44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11494"/>
            <a:ext cx="7272808" cy="2857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4803956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Muddiest Point is the most</a:t>
            </a:r>
          </a:p>
          <a:p>
            <a:r>
              <a:rPr lang="en-US" dirty="0"/>
              <a:t>difficult part of your </a:t>
            </a:r>
            <a:r>
              <a:rPr lang="en-US" dirty="0" smtClean="0"/>
              <a:t>teaching/learning. - Moderation, OTJ’s</a:t>
            </a:r>
            <a:endParaRPr lang="en-US" dirty="0"/>
          </a:p>
          <a:p>
            <a:r>
              <a:rPr lang="en-US" dirty="0"/>
              <a:t>It is the part where you get stuck!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6429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16632"/>
            <a:ext cx="428625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2420888"/>
            <a:ext cx="76328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Uses:</a:t>
            </a:r>
          </a:p>
          <a:p>
            <a:r>
              <a:rPr lang="en-US" dirty="0"/>
              <a:t>Pupils share work with a partner and reflect on;</a:t>
            </a:r>
          </a:p>
          <a:p>
            <a:r>
              <a:rPr lang="en-US" dirty="0"/>
              <a:t>3 new things they have learnt</a:t>
            </a:r>
          </a:p>
          <a:p>
            <a:r>
              <a:rPr lang="en-NZ" dirty="0"/>
              <a:t>what they found easy</a:t>
            </a:r>
          </a:p>
          <a:p>
            <a:r>
              <a:rPr lang="en-NZ" dirty="0"/>
              <a:t>what they found difficult</a:t>
            </a:r>
          </a:p>
          <a:p>
            <a:r>
              <a:rPr lang="en-US" dirty="0"/>
              <a:t>something they would like to work on /improve</a:t>
            </a:r>
          </a:p>
          <a:p>
            <a:r>
              <a:rPr lang="en-NZ" dirty="0"/>
              <a:t>revisit</a:t>
            </a:r>
          </a:p>
          <a:p>
            <a:r>
              <a:rPr lang="en-NZ" dirty="0"/>
              <a:t>Talk Partners</a:t>
            </a:r>
          </a:p>
          <a:p>
            <a:r>
              <a:rPr lang="en-NZ" dirty="0"/>
              <a:t>Teacher benefit:</a:t>
            </a:r>
          </a:p>
          <a:p>
            <a:r>
              <a:rPr lang="en-US" dirty="0"/>
              <a:t>Gains an overview of learning that has taken place</a:t>
            </a:r>
          </a:p>
          <a:p>
            <a:r>
              <a:rPr lang="en-US" dirty="0"/>
              <a:t>Gives an immediate indication of pupils’ understanding</a:t>
            </a:r>
          </a:p>
          <a:p>
            <a:r>
              <a:rPr lang="en-NZ" dirty="0"/>
              <a:t>and/or feelings</a:t>
            </a:r>
          </a:p>
          <a:p>
            <a:r>
              <a:rPr lang="en-US" dirty="0"/>
              <a:t>An opportunity to change the focus of teaching</a:t>
            </a:r>
          </a:p>
          <a:p>
            <a:r>
              <a:rPr lang="en-NZ" dirty="0"/>
              <a:t>– if necessary</a:t>
            </a:r>
          </a:p>
        </p:txBody>
      </p:sp>
    </p:spTree>
    <p:extLst>
      <p:ext uri="{BB962C8B-B14F-4D97-AF65-F5344CB8AC3E}">
        <p14:creationId xmlns:p14="http://schemas.microsoft.com/office/powerpoint/2010/main" val="233855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/>
              <a:t>Upper Hutt Network Learning Cluster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1763713" y="3214280"/>
          <a:ext cx="5545137" cy="3021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195513" y="2060575"/>
            <a:ext cx="4897437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rgbClr val="009999"/>
                </a:solidFill>
              </a:rPr>
              <a:t>Lead teacher </a:t>
            </a:r>
            <a:r>
              <a:rPr lang="en-US" dirty="0">
                <a:solidFill>
                  <a:srgbClr val="009999"/>
                </a:solidFill>
              </a:rPr>
              <a:t>workshop </a:t>
            </a:r>
            <a:endParaRPr lang="en-US" dirty="0" smtClean="0">
              <a:solidFill>
                <a:srgbClr val="009999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rgbClr val="009999"/>
                </a:solidFill>
              </a:rPr>
              <a:t>September 28</a:t>
            </a:r>
            <a:r>
              <a:rPr lang="en-US" baseline="30000" dirty="0" smtClean="0">
                <a:solidFill>
                  <a:srgbClr val="009999"/>
                </a:solidFill>
              </a:rPr>
              <a:t>th</a:t>
            </a:r>
            <a:r>
              <a:rPr lang="en-US" dirty="0" smtClean="0">
                <a:solidFill>
                  <a:srgbClr val="009999"/>
                </a:solidFill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 dirty="0" err="1" smtClean="0">
                <a:solidFill>
                  <a:srgbClr val="009999"/>
                </a:solidFill>
              </a:rPr>
              <a:t>Mangaroa</a:t>
            </a:r>
            <a:r>
              <a:rPr lang="en-US" dirty="0" smtClean="0">
                <a:solidFill>
                  <a:srgbClr val="009999"/>
                </a:solidFill>
              </a:rPr>
              <a:t> School</a:t>
            </a:r>
          </a:p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rgbClr val="009999"/>
                </a:solidFill>
              </a:rPr>
              <a:t>2011</a:t>
            </a:r>
            <a:endParaRPr lang="en-US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40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Lucida Sans" pitchFamily="34" charset="0"/>
              </a:rPr>
              <a:t>Agenda</a:t>
            </a:r>
            <a:endParaRPr lang="en-NZ" dirty="0">
              <a:latin typeface="Lucida San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0013" y="1827212"/>
            <a:ext cx="7313612" cy="4698131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 </a:t>
            </a:r>
            <a:endParaRPr lang="en-NZ" sz="1600" dirty="0"/>
          </a:p>
          <a:p>
            <a:pPr lvl="0"/>
            <a:r>
              <a:rPr lang="en-US" sz="1800" dirty="0"/>
              <a:t>Welcome</a:t>
            </a:r>
            <a:endParaRPr lang="en-NZ" sz="1800" dirty="0"/>
          </a:p>
          <a:p>
            <a:pPr lvl="0"/>
            <a:r>
              <a:rPr lang="en-US" sz="1800" dirty="0"/>
              <a:t>Discussions and feedback from in- school staff meetings and inter-school </a:t>
            </a:r>
            <a:r>
              <a:rPr lang="en-US" sz="1800" dirty="0" smtClean="0"/>
              <a:t>visits, outside the region visits</a:t>
            </a:r>
            <a:endParaRPr lang="en-NZ" sz="1800" dirty="0"/>
          </a:p>
          <a:p>
            <a:pPr lvl="0"/>
            <a:r>
              <a:rPr lang="en-US" sz="1800" dirty="0" smtClean="0">
                <a:ea typeface="Times New Roman" pitchFamily="18" charset="0"/>
              </a:rPr>
              <a:t>What </a:t>
            </a:r>
            <a:r>
              <a:rPr lang="en-US" sz="1800" dirty="0">
                <a:ea typeface="Times New Roman" pitchFamily="18" charset="0"/>
              </a:rPr>
              <a:t>has the process to date meant for our students? Where does the child fit</a:t>
            </a:r>
            <a:r>
              <a:rPr lang="en-US" sz="1800" dirty="0" smtClean="0">
                <a:ea typeface="Times New Roman" pitchFamily="18" charset="0"/>
              </a:rPr>
              <a:t>? </a:t>
            </a:r>
            <a:r>
              <a:rPr lang="en-US" sz="1800" dirty="0" smtClean="0">
                <a:latin typeface="Arial" pitchFamily="34" charset="0"/>
                <a:ea typeface="Times New Roman" pitchFamily="18" charset="0"/>
              </a:rPr>
              <a:t>Roles </a:t>
            </a:r>
            <a:r>
              <a:rPr lang="en-US" sz="1800" dirty="0">
                <a:latin typeface="Arial" pitchFamily="34" charset="0"/>
                <a:ea typeface="Times New Roman" pitchFamily="18" charset="0"/>
              </a:rPr>
              <a:t>and Responsibilities (See workshop 1 or </a:t>
            </a:r>
            <a:r>
              <a:rPr lang="en-US" sz="1800" dirty="0" smtClean="0">
                <a:latin typeface="Arial" pitchFamily="34" charset="0"/>
                <a:ea typeface="Times New Roman" pitchFamily="18" charset="0"/>
              </a:rPr>
              <a:t>wiki)</a:t>
            </a:r>
            <a:endParaRPr lang="en-US" sz="1800" dirty="0"/>
          </a:p>
          <a:p>
            <a:r>
              <a:rPr lang="en-US" sz="1800" dirty="0">
                <a:latin typeface="Arial" pitchFamily="34" charset="0"/>
                <a:ea typeface="Times New Roman" pitchFamily="18" charset="0"/>
              </a:rPr>
              <a:t>Moderating writing samples across the curriculum</a:t>
            </a:r>
          </a:p>
          <a:p>
            <a:pPr lvl="0"/>
            <a:r>
              <a:rPr lang="en-US" sz="1800" dirty="0" smtClean="0"/>
              <a:t>My </a:t>
            </a:r>
            <a:r>
              <a:rPr lang="en-US" sz="1800" dirty="0" smtClean="0"/>
              <a:t>portfolio presentation – moderating </a:t>
            </a:r>
            <a:r>
              <a:rPr lang="en-US" sz="1800" dirty="0" smtClean="0"/>
              <a:t>online</a:t>
            </a:r>
          </a:p>
          <a:p>
            <a:r>
              <a:rPr lang="en-US" sz="1800" dirty="0"/>
              <a:t>Update Individual school action plan – Please bring your Action Plan </a:t>
            </a:r>
            <a:r>
              <a:rPr lang="en-US" sz="1800" dirty="0" smtClean="0"/>
              <a:t>X2</a:t>
            </a:r>
            <a:endParaRPr lang="en-US" sz="1800" dirty="0" smtClean="0"/>
          </a:p>
          <a:p>
            <a:pPr lvl="0"/>
            <a:r>
              <a:rPr lang="en-US" sz="1800" dirty="0" smtClean="0"/>
              <a:t>How far have we come? Where </a:t>
            </a:r>
            <a:r>
              <a:rPr lang="en-US" sz="1800" dirty="0" smtClean="0"/>
              <a:t>to next?</a:t>
            </a:r>
            <a:endParaRPr lang="en-NZ" sz="1800" dirty="0"/>
          </a:p>
          <a:p>
            <a:pPr lvl="0"/>
            <a:r>
              <a:rPr lang="en-US" sz="1800" dirty="0"/>
              <a:t>Closing – burning </a:t>
            </a:r>
            <a:r>
              <a:rPr lang="en-US" sz="1800" dirty="0" smtClean="0"/>
              <a:t>Issues</a:t>
            </a:r>
          </a:p>
          <a:p>
            <a:pPr lvl="0"/>
            <a:endParaRPr lang="en-NZ" sz="1800" dirty="0"/>
          </a:p>
          <a:p>
            <a:pPr marL="0" indent="0">
              <a:buNone/>
            </a:pPr>
            <a:endParaRPr lang="en-US" sz="1600" dirty="0" smtClean="0">
              <a:latin typeface="Lucida Sans" pitchFamily="34" charset="0"/>
            </a:endParaRPr>
          </a:p>
          <a:p>
            <a:endParaRPr lang="en-US" sz="1600" dirty="0">
              <a:latin typeface="Lucida Sans" pitchFamily="34" charset="0"/>
            </a:endParaRPr>
          </a:p>
          <a:p>
            <a:endParaRPr lang="en-US" sz="1600" dirty="0" smtClean="0">
              <a:latin typeface="Lucida Sans" pitchFamily="34" charset="0"/>
            </a:endParaRPr>
          </a:p>
          <a:p>
            <a:endParaRPr lang="en-US" sz="1600" dirty="0">
              <a:latin typeface="Lucida Sans" pitchFamily="34" charset="0"/>
            </a:endParaRPr>
          </a:p>
          <a:p>
            <a:endParaRPr lang="en-US" sz="1600" dirty="0" smtClean="0">
              <a:latin typeface="Lucida Sans" pitchFamily="34" charset="0"/>
            </a:endParaRPr>
          </a:p>
          <a:p>
            <a:endParaRPr lang="en-US" sz="16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52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93409"/>
            <a:ext cx="2254456" cy="1031335"/>
          </a:xfrm>
          <a:prstGeom prst="rect">
            <a:avLst/>
          </a:prstGeom>
          <a:noFill/>
          <a:ln>
            <a:noFill/>
          </a:ln>
          <a:effectLst/>
          <a:extLst/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9204"/>
              </p:ext>
            </p:extLst>
          </p:nvPr>
        </p:nvGraphicFramePr>
        <p:xfrm>
          <a:off x="179513" y="1120832"/>
          <a:ext cx="8663168" cy="6019471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887098"/>
                <a:gridCol w="2888035"/>
                <a:gridCol w="2888035"/>
              </a:tblGrid>
              <a:tr h="188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NL – New Learning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NS – Next Steps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FBF – Feedback for Facilitator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436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Re moderation of reading  - At above below etc.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Inform our school re our learning today and go onto learning on line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Informative – good fun tool – thank you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593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Clarification of At/Above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Explore online assessment modules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Some interesting discussion/discourse time allowed during the whole session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436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Clarification of At and above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Spread the message across the school  - work with another school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You’ll live!!!Bringing in NS into OTJs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796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Where to locate tools online and frequently asked questions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Ka Hikitia – Refining AsTTle matrix for writing assessment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Libby great as always – Julie confirmed where to find info. Quiet voice was ok – cause we focussed on her.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391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At/Above – in next year (at) group to be above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Moderate OTJ. Talk to syndicate about PM re not for OTJ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 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998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Clarity in my own head where to next with team. Next aspect for staff meeting how to get consistency of knowledge within team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More ideas of where to find more info – eg. Assessment on line/ Team Up etc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Great as always thank you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391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Definition of Well below/Below, At /Above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Revisiting on-line resources. Moderating OTJs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Today’s session was great to clarify well below </a:t>
                      </a:r>
                      <a:r>
                        <a:rPr lang="en-NZ" sz="1100" dirty="0" err="1">
                          <a:effectLst/>
                        </a:rPr>
                        <a:t>etc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593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Definitions of Above/Below/At reading and writing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How can I share my new info/learning with staff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Good to have opportunities to make meaning of new learning - ensure we have time to do this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593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We need to change our reading criteria At Above Junior level Green – At, Turquoise Above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Change our reading criteria and educating the rest of our staff before end of year reporting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Food nice, dark room informative. We have a lot of work to do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  <a:tr h="593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 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 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Julie Beattie very informative (x2) Moderation against cluster very informative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96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071916"/>
              </p:ext>
            </p:extLst>
          </p:nvPr>
        </p:nvGraphicFramePr>
        <p:xfrm>
          <a:off x="1043609" y="1300503"/>
          <a:ext cx="7269416" cy="5296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4116"/>
                <a:gridCol w="1822975"/>
                <a:gridCol w="1972883"/>
                <a:gridCol w="2049442"/>
              </a:tblGrid>
              <a:tr h="1507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050" dirty="0">
                          <a:effectLst/>
                        </a:rPr>
                        <a:t> </a:t>
                      </a:r>
                      <a:r>
                        <a:rPr lang="en-US" sz="1050" dirty="0" smtClean="0">
                          <a:solidFill>
                            <a:srgbClr val="0070C0"/>
                          </a:solidFill>
                          <a:effectLst/>
                        </a:rPr>
                        <a:t>In school staff meetings/syndicate meetings/your own practice/ developing and following action plan</a:t>
                      </a:r>
                      <a:endParaRPr lang="en-NZ" sz="1050" dirty="0" smtClean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NZ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50" dirty="0">
                          <a:solidFill>
                            <a:srgbClr val="0070C0"/>
                          </a:solidFill>
                          <a:effectLst/>
                        </a:rPr>
                        <a:t>Moderation visit to your </a:t>
                      </a:r>
                      <a:r>
                        <a:rPr lang="en-NZ" sz="1050" dirty="0" smtClean="0">
                          <a:solidFill>
                            <a:srgbClr val="0070C0"/>
                          </a:solidFill>
                          <a:effectLst/>
                        </a:rPr>
                        <a:t>school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rgbClr val="0070C0"/>
                          </a:solidFill>
                          <a:effectLst/>
                        </a:rPr>
                        <a:t>Moderation visit to another school</a:t>
                      </a:r>
                      <a:endParaRPr lang="en-NZ" sz="105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NZ" sz="105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Emerging Issues</a:t>
                      </a:r>
                      <a:endParaRPr lang="en-NZ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</a:tr>
              <a:tr h="1061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solidFill>
                            <a:srgbClr val="0070C0"/>
                          </a:solidFill>
                          <a:effectLst/>
                        </a:rPr>
                        <a:t>Positive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</a:tr>
              <a:tr h="1212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/>
                      </a:r>
                      <a:br>
                        <a:rPr lang="en-NZ" sz="800" dirty="0">
                          <a:effectLst/>
                        </a:rPr>
                      </a:br>
                      <a:r>
                        <a:rPr lang="en-NZ" sz="1100" dirty="0">
                          <a:solidFill>
                            <a:srgbClr val="0070C0"/>
                          </a:solidFill>
                          <a:effectLst/>
                        </a:rPr>
                        <a:t>Challenging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</a:tr>
              <a:tr h="1515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solidFill>
                            <a:srgbClr val="0070C0"/>
                          </a:solidFill>
                          <a:effectLst/>
                        </a:rPr>
                        <a:t>Interesting</a:t>
                      </a:r>
                      <a:endParaRPr lang="en-NZ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>
                          <a:effectLst/>
                        </a:rPr>
                        <a:t> </a:t>
                      </a:r>
                      <a:endParaRPr lang="en-N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800" dirty="0">
                          <a:effectLst/>
                        </a:rPr>
                        <a:t> </a:t>
                      </a:r>
                      <a:endParaRPr lang="en-N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7" marR="52277" marT="0" marB="0"/>
                </a:tc>
              </a:tr>
            </a:tbl>
          </a:graphicData>
        </a:graphic>
      </p:graphicFrame>
      <p:pic>
        <p:nvPicPr>
          <p:cNvPr id="2049" name="Picture 3" descr="Description: C:\Documents and Settings\Libby\Local Settings\Temporary Internet Files\Content.IE5\AHZBOVAV\MM900043731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565" y="5229200"/>
            <a:ext cx="685250" cy="97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1" descr="Description: C:\Documents and Settings\Libby\Local Settings\Temporary Internet Files\Content.IE5\ZPWSWDDO\MC90009803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68960"/>
            <a:ext cx="570400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escription: C:\Documents and Settings\Libby\Local Settings\Temporary Internet Files\Content.IE5\HDY6JCPI\MC90038358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565" y="4149080"/>
            <a:ext cx="666750" cy="88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11560" y="254060"/>
            <a:ext cx="7560840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REFLECTION </a:t>
            </a:r>
            <a:endParaRPr kumimoji="0" lang="en-N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ON MODERATION VISITS AND IN SCHOOL WORK SINCE LAST WORKSHOP</a:t>
            </a:r>
            <a:endParaRPr kumimoji="0" lang="en-NZ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94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does the Student fit?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View Pod </a:t>
            </a:r>
            <a:r>
              <a:rPr lang="en-US" dirty="0" smtClean="0"/>
              <a:t>cast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417937"/>
              </p:ext>
            </p:extLst>
          </p:nvPr>
        </p:nvGraphicFramePr>
        <p:xfrm>
          <a:off x="1547664" y="1916832"/>
          <a:ext cx="6346180" cy="13681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2219"/>
                <a:gridCol w="5433961"/>
              </a:tblGrid>
              <a:tr h="13681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 dirty="0">
                          <a:effectLst/>
                        </a:rPr>
                        <a:t>Student</a:t>
                      </a:r>
                      <a:endParaRPr lang="en-NZ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NZ" sz="1200" dirty="0">
                          <a:effectLst/>
                        </a:rPr>
                        <a:t>Active participation in learning and assessment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NZ" sz="1200" dirty="0">
                          <a:effectLst/>
                        </a:rPr>
                        <a:t>Complete learning tasks to the best of their ability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Develop understanding of desired learning outcomes </a:t>
                      </a:r>
                      <a:endParaRPr lang="en-NZ" sz="12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Participate in selecting evidence for moderation</a:t>
                      </a:r>
                      <a:endParaRPr lang="en-NZ" sz="12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Use skills developed through self and peer assessment </a:t>
                      </a:r>
                      <a:endParaRPr lang="en-NZ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293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work across the NZC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an overall teacher judgment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Below		At		Above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Next steps for the student………</a:t>
            </a:r>
          </a:p>
          <a:p>
            <a:pPr marL="0" indent="0">
              <a:buNone/>
            </a:pPr>
            <a:r>
              <a:rPr lang="en-US" dirty="0" smtClean="0"/>
              <a:t>Next steps for the teacher………..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1874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Plan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0013" y="1827212"/>
            <a:ext cx="7313612" cy="4410099"/>
          </a:xfrm>
        </p:spPr>
        <p:txBody>
          <a:bodyPr/>
          <a:lstStyle/>
          <a:p>
            <a:r>
              <a:rPr lang="en-US" sz="2400" dirty="0" smtClean="0"/>
              <a:t>What are the next steps for:</a:t>
            </a:r>
          </a:p>
          <a:p>
            <a:r>
              <a:rPr lang="en-US" sz="2400" dirty="0" smtClean="0"/>
              <a:t>You as the leader of this learning?</a:t>
            </a:r>
          </a:p>
          <a:p>
            <a:r>
              <a:rPr lang="en-US" sz="2400" dirty="0" smtClean="0"/>
              <a:t>Your staff at school?</a:t>
            </a:r>
          </a:p>
          <a:p>
            <a:r>
              <a:rPr lang="en-US" sz="2400" dirty="0" smtClean="0"/>
              <a:t>Transferring into other areas – Reading, Mathematics</a:t>
            </a:r>
          </a:p>
          <a:p>
            <a:r>
              <a:rPr lang="en-US" sz="2400" dirty="0" smtClean="0"/>
              <a:t>Your Assessment Schedule for 2012?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000" dirty="0" smtClean="0"/>
              <a:t>Update your action plan – please complete 2 copies – 1 for you – 1 for us – Consider the support you need, time, resourcing, further PD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61282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How far have we come?</a:t>
            </a:r>
            <a:r>
              <a:rPr lang="en-US" sz="2800" dirty="0"/>
              <a:t> Reflection Time</a:t>
            </a:r>
            <a:br>
              <a:rPr lang="en-US" sz="2800" dirty="0"/>
            </a:br>
            <a:endParaRPr lang="en-NZ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 smtClean="0"/>
              <a:t>Criterion </a:t>
            </a:r>
            <a:r>
              <a:rPr lang="en-US" sz="2000" b="1" dirty="0"/>
              <a:t>12. </a:t>
            </a:r>
            <a:r>
              <a:rPr lang="en-US" sz="2000" b="1" dirty="0" smtClean="0"/>
              <a:t> Register Teacher Criteria</a:t>
            </a:r>
            <a:endParaRPr lang="en-NZ" sz="2000" dirty="0"/>
          </a:p>
          <a:p>
            <a:r>
              <a:rPr lang="en-US" sz="1800" dirty="0"/>
              <a:t>use critical inquiry and problem-solving effectively in their professional practice</a:t>
            </a:r>
            <a:endParaRPr lang="en-NZ" sz="1800" dirty="0"/>
          </a:p>
          <a:p>
            <a:r>
              <a:rPr lang="en-AU" sz="1800" b="1" dirty="0"/>
              <a:t>Key indicators</a:t>
            </a:r>
            <a:endParaRPr lang="en-NZ" sz="1800" dirty="0"/>
          </a:p>
          <a:p>
            <a:r>
              <a:rPr lang="en-US" sz="1800" dirty="0"/>
              <a:t>systematically and critically engage   with evidence and professional literature to reflect on and refine practice</a:t>
            </a:r>
            <a:endParaRPr lang="en-NZ" sz="1800" dirty="0"/>
          </a:p>
          <a:p>
            <a:r>
              <a:rPr lang="en-US" sz="1800" dirty="0"/>
              <a:t>ii. respond professionally to feedback from other members of the learning  community</a:t>
            </a:r>
            <a:endParaRPr lang="en-NZ" sz="1800" dirty="0"/>
          </a:p>
          <a:p>
            <a:r>
              <a:rPr lang="en-US" sz="1800" dirty="0"/>
              <a:t>iii. critically examine their own beliefs, including cultural beliefs, and how they impact on their professional </a:t>
            </a:r>
            <a:r>
              <a:rPr lang="en-US" sz="1800" dirty="0" smtClean="0"/>
              <a:t>practice and </a:t>
            </a:r>
            <a:r>
              <a:rPr lang="en-US" sz="1800" dirty="0"/>
              <a:t>the achievement of </a:t>
            </a:r>
            <a:r>
              <a:rPr lang="en-US" sz="1800" dirty="0" err="1"/>
              <a:t>ākonga</a:t>
            </a:r>
            <a:r>
              <a:rPr lang="en-US" dirty="0"/>
              <a:t>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0674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915</Words>
  <Application>Microsoft Office PowerPoint</Application>
  <PresentationFormat>On-screen Show (4:3)</PresentationFormat>
  <Paragraphs>206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Theme1</vt:lpstr>
      <vt:lpstr>Karakia</vt:lpstr>
      <vt:lpstr>Upper Hutt Network Learning Cluster</vt:lpstr>
      <vt:lpstr>Agenda</vt:lpstr>
      <vt:lpstr>PowerPoint Presentation</vt:lpstr>
      <vt:lpstr>PowerPoint Presentation</vt:lpstr>
      <vt:lpstr>Where does the Student fit?</vt:lpstr>
      <vt:lpstr>Student work across the NZC</vt:lpstr>
      <vt:lpstr>Action Plan</vt:lpstr>
      <vt:lpstr>How far have we come? Reflection Time </vt:lpstr>
      <vt:lpstr>PowerPoint Presentation</vt:lpstr>
      <vt:lpstr>  Te Whare Tapa Whā (Durie, 1994) A kaupapa Māori holistic framework    </vt:lpstr>
      <vt:lpstr>Moderation processes</vt:lpstr>
      <vt:lpstr>Feedback – Talking Partners</vt:lpstr>
      <vt:lpstr>The Muddiest Point !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Upper Hutt Network Learning Cluster</dc:title>
  <dc:creator>Elizabeth Jean</dc:creator>
  <cp:lastModifiedBy>Elizabeth Jean</cp:lastModifiedBy>
  <cp:revision>11</cp:revision>
  <cp:lastPrinted>2011-09-27T11:09:08Z</cp:lastPrinted>
  <dcterms:created xsi:type="dcterms:W3CDTF">2011-09-27T08:39:05Z</dcterms:created>
  <dcterms:modified xsi:type="dcterms:W3CDTF">2011-09-27T11:43:42Z</dcterms:modified>
</cp:coreProperties>
</file>